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57" r:id="rId7"/>
    <p:sldId id="258" r:id="rId8"/>
    <p:sldId id="259" r:id="rId9"/>
    <p:sldId id="260" r:id="rId10"/>
    <p:sldId id="261" r:id="rId11"/>
    <p:sldId id="262" r:id="rId12"/>
    <p:sldId id="26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B23ED2"/>
    <a:srgbClr val="79057C"/>
    <a:srgbClr val="9900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06" autoAdjust="0"/>
    <p:restoredTop sz="94660"/>
  </p:normalViewPr>
  <p:slideViewPr>
    <p:cSldViewPr snapToGrid="0">
      <p:cViewPr varScale="1">
        <p:scale>
          <a:sx n="86" d="100"/>
          <a:sy n="86" d="100"/>
        </p:scale>
        <p:origin x="58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A16F-7A96-4C1E-A58D-4F93059CDB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144758-8E75-4850-A684-06E47CACC2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287893-BD94-4FCD-969A-EE92EB9C5972}"/>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5" name="Footer Placeholder 4">
            <a:extLst>
              <a:ext uri="{FF2B5EF4-FFF2-40B4-BE49-F238E27FC236}">
                <a16:creationId xmlns:a16="http://schemas.microsoft.com/office/drawing/2014/main" id="{86570797-C387-42C8-81AF-F3EA3F9C3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FD695-1C29-467D-AA1C-D84B911A0B8C}"/>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264171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65CD-2860-47DC-B0CE-CC05EFD2D6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E2692F-8F65-40DC-93C6-7B10BD39A5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D7601-818B-4D2B-8776-59D567745A55}"/>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5" name="Footer Placeholder 4">
            <a:extLst>
              <a:ext uri="{FF2B5EF4-FFF2-40B4-BE49-F238E27FC236}">
                <a16:creationId xmlns:a16="http://schemas.microsoft.com/office/drawing/2014/main" id="{D891D8B2-AB9A-428A-A3B2-5E1533D40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F2F14-12F4-4637-8B99-F54F74E06BEC}"/>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4206012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63F7F6-E674-49A7-9AE6-10EAD19556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DCB64B-391E-495D-92C4-D96670A254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33E63-0444-4E83-B669-7B323B9CB4C5}"/>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5" name="Footer Placeholder 4">
            <a:extLst>
              <a:ext uri="{FF2B5EF4-FFF2-40B4-BE49-F238E27FC236}">
                <a16:creationId xmlns:a16="http://schemas.microsoft.com/office/drawing/2014/main" id="{90995C5B-3FB7-4E18-A592-6E7E85891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A2937-0A00-4789-B7BB-2A783E3F6B25}"/>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241305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89D1-B2EF-4A1E-B97D-55186B4CDC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2B5EAE-B88D-4D5D-98A7-0730EBFDBA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C26AB-BCE4-4449-A80F-8DD625383B41}"/>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5" name="Footer Placeholder 4">
            <a:extLst>
              <a:ext uri="{FF2B5EF4-FFF2-40B4-BE49-F238E27FC236}">
                <a16:creationId xmlns:a16="http://schemas.microsoft.com/office/drawing/2014/main" id="{A8125C79-EA8A-43A1-AF62-D5553B711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86AC6-A9FF-4B1D-A7B0-E74ADCFAA730}"/>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324936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25F3-9D25-49C3-8576-BECF2C889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80C877-9466-44F7-AD0E-02BD0B151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3E91B9-CE96-415A-A651-9F5A21A73BD2}"/>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5" name="Footer Placeholder 4">
            <a:extLst>
              <a:ext uri="{FF2B5EF4-FFF2-40B4-BE49-F238E27FC236}">
                <a16:creationId xmlns:a16="http://schemas.microsoft.com/office/drawing/2014/main" id="{ADC1F878-25C0-4497-8EAD-1F4474F4B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2E4FA-58C9-49F0-8DB9-14B8207267FC}"/>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266355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8A19-6CA0-4518-B24D-B1D0A3730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E9A6A-CE9A-4247-B376-C73D649E4F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BB2DC4-4046-4024-89A8-34C58BCFD3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D2E7B0-2A91-4A7B-9D47-52CE4246A10D}"/>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6" name="Footer Placeholder 5">
            <a:extLst>
              <a:ext uri="{FF2B5EF4-FFF2-40B4-BE49-F238E27FC236}">
                <a16:creationId xmlns:a16="http://schemas.microsoft.com/office/drawing/2014/main" id="{5E6E9EE1-0067-44A8-9335-4B22E4482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93575-F333-417B-ADAD-4F57440EF941}"/>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781153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A06D-9E08-486E-9BEB-23F91ED5F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7B198-D98A-428D-9BF5-C1438C11A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AA5EBD-BEE6-441A-926D-B758C6C2B7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A8F8A-CA0A-4213-BD5B-DD0B1E4480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DD136A-9E60-4969-BC3E-77C8C73237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452912-B7CE-40A6-A912-6AEA52ECF201}"/>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8" name="Footer Placeholder 7">
            <a:extLst>
              <a:ext uri="{FF2B5EF4-FFF2-40B4-BE49-F238E27FC236}">
                <a16:creationId xmlns:a16="http://schemas.microsoft.com/office/drawing/2014/main" id="{6311E47D-6E5B-4495-93D8-D470232D6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527977-3824-4317-8973-6A68104EF442}"/>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319050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A71B-E422-43F3-82C2-8A062AA068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5007EE-CA5D-4682-8CC2-72805E0EB21D}"/>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4" name="Footer Placeholder 3">
            <a:extLst>
              <a:ext uri="{FF2B5EF4-FFF2-40B4-BE49-F238E27FC236}">
                <a16:creationId xmlns:a16="http://schemas.microsoft.com/office/drawing/2014/main" id="{0BE43964-F7CE-4B7D-8DA5-C7323C2CE8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75971F-5C65-49C2-8BEB-C1A5070F8CB0}"/>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180884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52EDF1-FC11-4328-B296-D9C0BA756E46}"/>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3" name="Footer Placeholder 2">
            <a:extLst>
              <a:ext uri="{FF2B5EF4-FFF2-40B4-BE49-F238E27FC236}">
                <a16:creationId xmlns:a16="http://schemas.microsoft.com/office/drawing/2014/main" id="{6C581163-6FB0-4637-B514-C95EC88DB9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D0749C-2C4B-43B9-9233-24B50D5C7DA5}"/>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109190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3F29-8250-4713-A566-8C8912CEF0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BA1833-0691-47CB-9448-9BA137C29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0ABD14-EEE9-4E0A-A60E-C49932F71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E95B0D-A5A0-4994-AB37-C37C8AF7AF59}"/>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6" name="Footer Placeholder 5">
            <a:extLst>
              <a:ext uri="{FF2B5EF4-FFF2-40B4-BE49-F238E27FC236}">
                <a16:creationId xmlns:a16="http://schemas.microsoft.com/office/drawing/2014/main" id="{AE01971C-3C56-4615-9285-499C13692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FE707-CF69-4F43-8E64-BDF111DCB3FB}"/>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187845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1E17-F3C7-4FE5-B22E-2C4C18AD9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C6C30F-4C72-40B5-9999-C205FB5E4F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B8BFFC-3155-4586-867B-4E86A4855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6CAB2F-01BC-4324-A00B-FCC2BA1402AA}"/>
              </a:ext>
            </a:extLst>
          </p:cNvPr>
          <p:cNvSpPr>
            <a:spLocks noGrp="1"/>
          </p:cNvSpPr>
          <p:nvPr>
            <p:ph type="dt" sz="half" idx="10"/>
          </p:nvPr>
        </p:nvSpPr>
        <p:spPr/>
        <p:txBody>
          <a:bodyPr/>
          <a:lstStyle/>
          <a:p>
            <a:fld id="{2029C97C-EDF3-4DAF-A38E-4A81E67F07EB}" type="datetimeFigureOut">
              <a:rPr lang="en-US" smtClean="0"/>
              <a:t>8/10/2023</a:t>
            </a:fld>
            <a:endParaRPr lang="en-US"/>
          </a:p>
        </p:txBody>
      </p:sp>
      <p:sp>
        <p:nvSpPr>
          <p:cNvPr id="6" name="Footer Placeholder 5">
            <a:extLst>
              <a:ext uri="{FF2B5EF4-FFF2-40B4-BE49-F238E27FC236}">
                <a16:creationId xmlns:a16="http://schemas.microsoft.com/office/drawing/2014/main" id="{2B3E6243-2728-4CC0-8703-91DE97FE6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021914-1D14-49DC-8C76-68E59FE81EC1}"/>
              </a:ext>
            </a:extLst>
          </p:cNvPr>
          <p:cNvSpPr>
            <a:spLocks noGrp="1"/>
          </p:cNvSpPr>
          <p:nvPr>
            <p:ph type="sldNum" sz="quarter" idx="12"/>
          </p:nvPr>
        </p:nvSpPr>
        <p:spPr/>
        <p:txBody>
          <a:bodyPr/>
          <a:lstStyle/>
          <a:p>
            <a:fld id="{29B0EF13-6AAE-4300-BAB1-6BFCC76C3A0B}" type="slidenum">
              <a:rPr lang="en-US" smtClean="0"/>
              <a:t>‹#›</a:t>
            </a:fld>
            <a:endParaRPr lang="en-US"/>
          </a:p>
        </p:txBody>
      </p:sp>
    </p:spTree>
    <p:extLst>
      <p:ext uri="{BB962C8B-B14F-4D97-AF65-F5344CB8AC3E}">
        <p14:creationId xmlns:p14="http://schemas.microsoft.com/office/powerpoint/2010/main" val="49990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chemeClr val="accent1">
                <a:lumMod val="5000"/>
                <a:lumOff val="95000"/>
              </a:schemeClr>
            </a:gs>
            <a:gs pos="100000">
              <a:srgbClr val="FF0000"/>
            </a:gs>
            <a:gs pos="9000">
              <a:schemeClr val="accent1"/>
            </a:gs>
            <a:gs pos="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6FBDF0-8EEA-45F7-AC96-A5B79CF0F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63D0B4-1C1C-45D5-9E98-BE46C831FF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5AE8B-5579-400F-A12E-026886F91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9C97C-EDF3-4DAF-A38E-4A81E67F07EB}" type="datetimeFigureOut">
              <a:rPr lang="en-US" smtClean="0"/>
              <a:t>8/10/2023</a:t>
            </a:fld>
            <a:endParaRPr lang="en-US"/>
          </a:p>
        </p:txBody>
      </p:sp>
      <p:sp>
        <p:nvSpPr>
          <p:cNvPr id="5" name="Footer Placeholder 4">
            <a:extLst>
              <a:ext uri="{FF2B5EF4-FFF2-40B4-BE49-F238E27FC236}">
                <a16:creationId xmlns:a16="http://schemas.microsoft.com/office/drawing/2014/main" id="{1ECDE338-3809-497F-825E-2E15266B3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1F957-957F-4B07-B044-DB12B19D7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0EF13-6AAE-4300-BAB1-6BFCC76C3A0B}" type="slidenum">
              <a:rPr lang="en-US" smtClean="0"/>
              <a:t>‹#›</a:t>
            </a:fld>
            <a:endParaRPr lang="en-US"/>
          </a:p>
        </p:txBody>
      </p:sp>
    </p:spTree>
    <p:extLst>
      <p:ext uri="{BB962C8B-B14F-4D97-AF65-F5344CB8AC3E}">
        <p14:creationId xmlns:p14="http://schemas.microsoft.com/office/powerpoint/2010/main" val="294547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mailto:stoketa@boe.richmond.k12.ga.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E703C5-FF17-4531-BF64-10FD6BEA7B3B}"/>
              </a:ext>
            </a:extLst>
          </p:cNvPr>
          <p:cNvSpPr>
            <a:spLocks noGrp="1"/>
          </p:cNvSpPr>
          <p:nvPr>
            <p:ph type="subTitle" idx="1"/>
          </p:nvPr>
        </p:nvSpPr>
        <p:spPr>
          <a:xfrm>
            <a:off x="1885950" y="3422993"/>
            <a:ext cx="9144000" cy="575170"/>
          </a:xfrm>
        </p:spPr>
        <p:txBody>
          <a:bodyPr>
            <a:normAutofit/>
          </a:bodyPr>
          <a:lstStyle/>
          <a:p>
            <a:r>
              <a:rPr lang="en-US" sz="3200" dirty="0">
                <a:latin typeface="Comic Sans MS" panose="030F0702030302020204" pitchFamily="66" charset="0"/>
              </a:rPr>
              <a:t>Mrs. Mary Camp - EIP teacher: K-2</a:t>
            </a:r>
            <a:r>
              <a:rPr lang="en-US" sz="3200" baseline="30000" dirty="0">
                <a:latin typeface="Comic Sans MS" panose="030F0702030302020204" pitchFamily="66" charset="0"/>
              </a:rPr>
              <a:t>nd</a:t>
            </a:r>
            <a:r>
              <a:rPr lang="en-US" sz="3200" dirty="0">
                <a:latin typeface="Comic Sans MS" panose="030F0702030302020204" pitchFamily="66" charset="0"/>
              </a:rPr>
              <a:t> grade</a:t>
            </a:r>
          </a:p>
        </p:txBody>
      </p:sp>
      <p:sp>
        <p:nvSpPr>
          <p:cNvPr id="6" name="Rectangle 5">
            <a:extLst>
              <a:ext uri="{FF2B5EF4-FFF2-40B4-BE49-F238E27FC236}">
                <a16:creationId xmlns:a16="http://schemas.microsoft.com/office/drawing/2014/main" id="{D02DE083-9A46-4CEB-9AF3-86E4B4293F72}"/>
              </a:ext>
            </a:extLst>
          </p:cNvPr>
          <p:cNvSpPr/>
          <p:nvPr/>
        </p:nvSpPr>
        <p:spPr>
          <a:xfrm>
            <a:off x="1691283" y="2342241"/>
            <a:ext cx="9017212"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glow rad="127000">
                    <a:srgbClr val="FF0000"/>
                  </a:glow>
                  <a:outerShdw dist="38100" dir="2700000" algn="bl" rotWithShape="0">
                    <a:schemeClr val="accent5"/>
                  </a:outerShdw>
                </a:effectLst>
                <a:latin typeface="Comic Sans MS" panose="030F0702030302020204" pitchFamily="66" charset="0"/>
              </a:rPr>
              <a:t>Welcome</a:t>
            </a:r>
            <a:r>
              <a:rPr lang="en-US" sz="5400" b="1" cap="none" spc="0" dirty="0">
                <a:ln w="13462">
                  <a:solidFill>
                    <a:schemeClr val="bg1"/>
                  </a:solidFill>
                  <a:prstDash val="solid"/>
                </a:ln>
                <a:solidFill>
                  <a:schemeClr val="tx1">
                    <a:lumMod val="85000"/>
                    <a:lumOff val="15000"/>
                  </a:schemeClr>
                </a:solidFill>
                <a:effectLst>
                  <a:glow rad="127000">
                    <a:schemeClr val="bg1"/>
                  </a:glow>
                  <a:outerShdw dist="38100" dir="2700000" algn="bl" rotWithShape="0">
                    <a:schemeClr val="accent5"/>
                  </a:outerShdw>
                </a:effectLst>
                <a:latin typeface="Comic Sans MS" panose="030F0702030302020204" pitchFamily="66" charset="0"/>
              </a:rPr>
              <a:t> to </a:t>
            </a:r>
            <a:r>
              <a:rPr lang="en-US" sz="5400" b="1" cap="none" spc="0" dirty="0">
                <a:ln w="13462">
                  <a:solidFill>
                    <a:schemeClr val="bg1"/>
                  </a:solidFill>
                  <a:prstDash val="solid"/>
                </a:ln>
                <a:solidFill>
                  <a:schemeClr val="tx1">
                    <a:lumMod val="85000"/>
                    <a:lumOff val="15000"/>
                  </a:schemeClr>
                </a:solidFill>
                <a:effectLst>
                  <a:glow rad="127000">
                    <a:srgbClr val="0070C0"/>
                  </a:glow>
                  <a:outerShdw dist="38100" dir="2700000" algn="bl" rotWithShape="0">
                    <a:schemeClr val="accent5"/>
                  </a:outerShdw>
                </a:effectLst>
                <a:latin typeface="Comic Sans MS" panose="030F0702030302020204" pitchFamily="66" charset="0"/>
              </a:rPr>
              <a:t>Freedom</a:t>
            </a:r>
            <a:r>
              <a:rPr lang="en-US" sz="5400" b="1" cap="none" spc="0" dirty="0">
                <a:ln w="13462">
                  <a:solidFill>
                    <a:schemeClr val="bg1"/>
                  </a:solidFill>
                  <a:prstDash val="solid"/>
                </a:ln>
                <a:solidFill>
                  <a:schemeClr val="tx1">
                    <a:lumMod val="85000"/>
                    <a:lumOff val="15000"/>
                  </a:schemeClr>
                </a:solidFill>
                <a:effectLst>
                  <a:glow rad="127000">
                    <a:schemeClr val="bg1"/>
                  </a:glow>
                  <a:outerShdw dist="38100" dir="2700000" algn="bl" rotWithShape="0">
                    <a:schemeClr val="accent5"/>
                  </a:outerShdw>
                </a:effectLst>
                <a:latin typeface="Comic Sans MS" panose="030F0702030302020204" pitchFamily="66" charset="0"/>
              </a:rPr>
              <a:t> </a:t>
            </a:r>
            <a:r>
              <a:rPr lang="en-US" sz="5400" b="1" cap="none" spc="0" dirty="0">
                <a:ln w="13462">
                  <a:solidFill>
                    <a:schemeClr val="bg1"/>
                  </a:solidFill>
                  <a:prstDash val="solid"/>
                </a:ln>
                <a:solidFill>
                  <a:schemeClr val="tx1">
                    <a:lumMod val="85000"/>
                    <a:lumOff val="15000"/>
                  </a:schemeClr>
                </a:solidFill>
                <a:effectLst>
                  <a:glow rad="127000">
                    <a:schemeClr val="accent1">
                      <a:lumMod val="50000"/>
                    </a:schemeClr>
                  </a:glow>
                  <a:outerShdw dist="38100" dir="2700000" algn="bl" rotWithShape="0">
                    <a:schemeClr val="accent5"/>
                  </a:outerShdw>
                </a:effectLst>
                <a:latin typeface="Comic Sans MS" panose="030F0702030302020204" pitchFamily="66" charset="0"/>
              </a:rPr>
              <a:t>Park</a:t>
            </a:r>
          </a:p>
        </p:txBody>
      </p:sp>
      <p:pic>
        <p:nvPicPr>
          <p:cNvPr id="7170" name="Picture 2" descr="Top Golden Eagle Stickers for Android &amp; iOS | Gfycat">
            <a:extLst>
              <a:ext uri="{FF2B5EF4-FFF2-40B4-BE49-F238E27FC236}">
                <a16:creationId xmlns:a16="http://schemas.microsoft.com/office/drawing/2014/main" id="{10BE0067-F7F7-47D8-B6C7-15BF105F19C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95740" y="3532333"/>
            <a:ext cx="2190750" cy="336499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Eagle Glitter Gifs">
            <a:extLst>
              <a:ext uri="{FF2B5EF4-FFF2-40B4-BE49-F238E27FC236}">
                <a16:creationId xmlns:a16="http://schemas.microsoft.com/office/drawing/2014/main" id="{DD0764BB-E99E-4A2C-9B1D-CE6BB89C7AC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5364" y="271418"/>
            <a:ext cx="2176494" cy="1913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agle Glitter Gifs">
            <a:extLst>
              <a:ext uri="{FF2B5EF4-FFF2-40B4-BE49-F238E27FC236}">
                <a16:creationId xmlns:a16="http://schemas.microsoft.com/office/drawing/2014/main" id="{6B26E0E7-C7E1-4855-BD74-7DF264AF294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00877" y="156245"/>
            <a:ext cx="2331969" cy="2050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633689"/>
      </p:ext>
    </p:extLst>
  </p:cSld>
  <p:clrMapOvr>
    <a:masterClrMapping/>
  </p:clrMapOvr>
  <mc:AlternateContent xmlns:mc="http://schemas.openxmlformats.org/markup-compatibility/2006" xmlns:p14="http://schemas.microsoft.com/office/powerpoint/2010/main">
    <mc:Choice Requires="p14">
      <p:transition spd="slow" p14:dur="2000" advTm="16000"/>
    </mc:Choice>
    <mc:Fallback xmlns="">
      <p:transition spd="slow" advTm="1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3ED2"/>
        </a:solidFill>
        <a:effectLst/>
      </p:bgPr>
    </p:bg>
    <p:spTree>
      <p:nvGrpSpPr>
        <p:cNvPr id="1" name=""/>
        <p:cNvGrpSpPr/>
        <p:nvPr/>
      </p:nvGrpSpPr>
      <p:grpSpPr>
        <a:xfrm>
          <a:off x="0" y="0"/>
          <a:ext cx="0" cy="0"/>
          <a:chOff x="0" y="0"/>
          <a:chExt cx="0" cy="0"/>
        </a:xfrm>
      </p:grpSpPr>
      <p:pic>
        <p:nvPicPr>
          <p:cNvPr id="8194" name="Picture 2" descr="thank-you-gif-i19 - Pee-wee's blog">
            <a:extLst>
              <a:ext uri="{FF2B5EF4-FFF2-40B4-BE49-F238E27FC236}">
                <a16:creationId xmlns:a16="http://schemas.microsoft.com/office/drawing/2014/main" id="{E43F13CB-390C-4898-843B-D0635BFB15A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69001" y="1277645"/>
            <a:ext cx="8957569" cy="50671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ainbow Smiley Face - Instagram GIFs series by shotdebleachART on DeviantArt">
            <a:extLst>
              <a:ext uri="{FF2B5EF4-FFF2-40B4-BE49-F238E27FC236}">
                <a16:creationId xmlns:a16="http://schemas.microsoft.com/office/drawing/2014/main" id="{90F7FB02-2A17-4DAF-B78F-A8CD4AC277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123471">
            <a:off x="89088" y="97710"/>
            <a:ext cx="2111186" cy="2152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ainbow Smiley Face - Instagram GIFs series by shotdebleachART on DeviantArt">
            <a:extLst>
              <a:ext uri="{FF2B5EF4-FFF2-40B4-BE49-F238E27FC236}">
                <a16:creationId xmlns:a16="http://schemas.microsoft.com/office/drawing/2014/main" id="{CFD6FF15-735F-4D16-AC5D-9FD4D8FD627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78456">
            <a:off x="10017257" y="69134"/>
            <a:ext cx="2111186" cy="2152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57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F1E9-FF0D-4C3E-A4D0-55167EF79339}"/>
              </a:ext>
            </a:extLst>
          </p:cNvPr>
          <p:cNvSpPr>
            <a:spLocks noGrp="1"/>
          </p:cNvSpPr>
          <p:nvPr>
            <p:ph type="title"/>
          </p:nvPr>
        </p:nvSpPr>
        <p:spPr>
          <a:xfrm>
            <a:off x="628650" y="500062"/>
            <a:ext cx="10515600" cy="1325563"/>
          </a:xfrm>
        </p:spPr>
        <p:txBody>
          <a:bodyPr>
            <a:noAutofit/>
          </a:bodyPr>
          <a:lstStyle/>
          <a:p>
            <a:pPr algn="ctr"/>
            <a:r>
              <a:rPr lang="en-US" sz="6000" b="1" cap="none" spc="0" dirty="0">
                <a:ln w="13462">
                  <a:solidFill>
                    <a:schemeClr val="bg1"/>
                  </a:solidFill>
                  <a:prstDash val="solid"/>
                </a:ln>
                <a:solidFill>
                  <a:schemeClr val="tx1">
                    <a:lumMod val="85000"/>
                    <a:lumOff val="15000"/>
                  </a:schemeClr>
                </a:solidFill>
                <a:effectLst>
                  <a:glow rad="127000">
                    <a:srgbClr val="FF0000"/>
                  </a:glow>
                  <a:outerShdw dist="38100" dir="2700000" algn="bl" rotWithShape="0">
                    <a:schemeClr val="accent5"/>
                  </a:outerShdw>
                </a:effectLst>
                <a:latin typeface="Comic Sans MS" panose="030F0702030302020204" pitchFamily="66" charset="0"/>
              </a:rPr>
              <a:t>Introduction </a:t>
            </a:r>
            <a:br>
              <a:rPr lang="en-US" sz="6000" b="1" cap="none" spc="0" dirty="0">
                <a:ln w="13462">
                  <a:solidFill>
                    <a:schemeClr val="bg1"/>
                  </a:solidFill>
                  <a:prstDash val="solid"/>
                </a:ln>
                <a:solidFill>
                  <a:schemeClr val="tx1">
                    <a:lumMod val="85000"/>
                    <a:lumOff val="15000"/>
                  </a:schemeClr>
                </a:solidFill>
                <a:effectLst>
                  <a:glow rad="127000">
                    <a:schemeClr val="accent1">
                      <a:lumMod val="50000"/>
                    </a:schemeClr>
                  </a:glow>
                  <a:outerShdw dist="38100" dir="2700000" algn="bl" rotWithShape="0">
                    <a:schemeClr val="accent5"/>
                  </a:outerShdw>
                </a:effectLst>
                <a:latin typeface="Comic Sans MS" panose="030F0702030302020204" pitchFamily="66" charset="0"/>
              </a:rPr>
            </a:br>
            <a:r>
              <a:rPr lang="en-US" sz="6000" dirty="0">
                <a:effectLst>
                  <a:glow rad="127000">
                    <a:schemeClr val="bg1"/>
                  </a:glow>
                </a:effectLst>
                <a:latin typeface="Comic Sans MS" panose="030F0702030302020204" pitchFamily="66" charset="0"/>
              </a:rPr>
              <a:t> </a:t>
            </a:r>
          </a:p>
        </p:txBody>
      </p:sp>
      <p:sp>
        <p:nvSpPr>
          <p:cNvPr id="3" name="Content Placeholder 2">
            <a:extLst>
              <a:ext uri="{FF2B5EF4-FFF2-40B4-BE49-F238E27FC236}">
                <a16:creationId xmlns:a16="http://schemas.microsoft.com/office/drawing/2014/main" id="{1EE1C193-A5EB-4DEC-A0B8-FB59A0DD4DC0}"/>
              </a:ext>
            </a:extLst>
          </p:cNvPr>
          <p:cNvSpPr>
            <a:spLocks noGrp="1"/>
          </p:cNvSpPr>
          <p:nvPr>
            <p:ph sz="half" idx="1"/>
          </p:nvPr>
        </p:nvSpPr>
        <p:spPr/>
        <p:txBody>
          <a:bodyPr/>
          <a:lstStyle/>
          <a:p>
            <a:r>
              <a:rPr lang="en-US" dirty="0"/>
              <a:t>My name is Mary Camp.  I am </a:t>
            </a:r>
            <a:r>
              <a:rPr lang="en-US"/>
              <a:t>excited to </a:t>
            </a:r>
            <a:r>
              <a:rPr lang="en-US" dirty="0"/>
              <a:t>serve the EIP students this year.  I have taught kindergarten and second grade students.  Educating students is my passion.  I am married with three children and two grandchildren.  I live in Harlem and enjoy the quiet country life.</a:t>
            </a:r>
          </a:p>
        </p:txBody>
      </p:sp>
      <p:sp>
        <p:nvSpPr>
          <p:cNvPr id="6" name="Content Placeholder 5">
            <a:extLst>
              <a:ext uri="{FF2B5EF4-FFF2-40B4-BE49-F238E27FC236}">
                <a16:creationId xmlns:a16="http://schemas.microsoft.com/office/drawing/2014/main" id="{F4B93BE2-AF1F-4A5C-A67B-6D1A494CF503}"/>
              </a:ext>
            </a:extLst>
          </p:cNvPr>
          <p:cNvSpPr>
            <a:spLocks noGrp="1"/>
          </p:cNvSpPr>
          <p:nvPr>
            <p:ph sz="half" idx="2"/>
          </p:nvPr>
        </p:nvSpPr>
        <p:spPr/>
        <p:txBody>
          <a:bodyPr/>
          <a:lstStyle/>
          <a:p>
            <a:pPr lvl="1"/>
            <a:r>
              <a:rPr lang="en-US" dirty="0"/>
              <a:t>(insert picture)</a:t>
            </a:r>
          </a:p>
        </p:txBody>
      </p:sp>
      <p:pic>
        <p:nvPicPr>
          <p:cNvPr id="10" name="Picture 9">
            <a:extLst>
              <a:ext uri="{FF2B5EF4-FFF2-40B4-BE49-F238E27FC236}">
                <a16:creationId xmlns:a16="http://schemas.microsoft.com/office/drawing/2014/main" id="{D8CBE9D4-6A53-4A75-9CD4-9337CEBC4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048" y="1376039"/>
            <a:ext cx="4918302" cy="5088799"/>
          </a:xfrm>
          <a:prstGeom prst="rect">
            <a:avLst/>
          </a:prstGeom>
        </p:spPr>
      </p:pic>
    </p:spTree>
    <p:extLst>
      <p:ext uri="{BB962C8B-B14F-4D97-AF65-F5344CB8AC3E}">
        <p14:creationId xmlns:p14="http://schemas.microsoft.com/office/powerpoint/2010/main" val="292662969"/>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9E5D-7F89-4AF7-A2E7-E51F5E452A0D}"/>
              </a:ext>
            </a:extLst>
          </p:cNvPr>
          <p:cNvSpPr>
            <a:spLocks noGrp="1"/>
          </p:cNvSpPr>
          <p:nvPr>
            <p:ph type="title"/>
          </p:nvPr>
        </p:nvSpPr>
        <p:spPr>
          <a:xfrm>
            <a:off x="838200" y="260350"/>
            <a:ext cx="10515600" cy="1325563"/>
          </a:xfrm>
        </p:spPr>
        <p:txBody>
          <a:bodyPr>
            <a:normAutofit/>
          </a:bodyPr>
          <a:lstStyle/>
          <a:p>
            <a:pPr algn="ctr"/>
            <a:r>
              <a:rPr lang="en-US" sz="6600" b="1" cap="none" spc="0" dirty="0">
                <a:ln w="13462">
                  <a:solidFill>
                    <a:schemeClr val="bg1"/>
                  </a:solidFill>
                  <a:prstDash val="solid"/>
                </a:ln>
                <a:solidFill>
                  <a:schemeClr val="tx1">
                    <a:lumMod val="85000"/>
                    <a:lumOff val="15000"/>
                  </a:schemeClr>
                </a:solidFill>
                <a:effectLst>
                  <a:glow rad="127000">
                    <a:schemeClr val="accent1">
                      <a:lumMod val="50000"/>
                    </a:schemeClr>
                  </a:glow>
                  <a:outerShdw dist="38100" dir="2700000" algn="bl" rotWithShape="0">
                    <a:schemeClr val="accent5"/>
                  </a:outerShdw>
                </a:effectLst>
                <a:latin typeface="Comic Sans MS" panose="030F0702030302020204" pitchFamily="66" charset="0"/>
              </a:rPr>
              <a:t>What is EIP?</a:t>
            </a:r>
          </a:p>
        </p:txBody>
      </p:sp>
      <p:sp>
        <p:nvSpPr>
          <p:cNvPr id="3" name="Content Placeholder 2">
            <a:extLst>
              <a:ext uri="{FF2B5EF4-FFF2-40B4-BE49-F238E27FC236}">
                <a16:creationId xmlns:a16="http://schemas.microsoft.com/office/drawing/2014/main" id="{C78ABD5A-3253-4A35-B456-2A12E499663C}"/>
              </a:ext>
            </a:extLst>
          </p:cNvPr>
          <p:cNvSpPr>
            <a:spLocks noGrp="1"/>
          </p:cNvSpPr>
          <p:nvPr>
            <p:ph sz="half" idx="1"/>
          </p:nvPr>
        </p:nvSpPr>
        <p:spPr>
          <a:xfrm>
            <a:off x="552450" y="1825625"/>
            <a:ext cx="5181600" cy="5032375"/>
          </a:xfrm>
        </p:spPr>
        <p:txBody>
          <a:bodyPr>
            <a:normAutofit fontScale="92500" lnSpcReduction="10000"/>
          </a:bodyPr>
          <a:lstStyle/>
          <a:p>
            <a:r>
              <a:rPr lang="en-US" dirty="0">
                <a:latin typeface="Comic Sans MS" panose="030F0702030302020204" pitchFamily="66" charset="0"/>
              </a:rPr>
              <a:t>EIP is an</a:t>
            </a:r>
            <a:r>
              <a:rPr lang="en-US" i="1" dirty="0">
                <a:latin typeface="Comic Sans MS" panose="030F0702030302020204" pitchFamily="66" charset="0"/>
              </a:rPr>
              <a:t> </a:t>
            </a:r>
            <a:r>
              <a:rPr lang="en-US" b="1" i="1" dirty="0">
                <a:latin typeface="Comic Sans MS" panose="030F0702030302020204" pitchFamily="66" charset="0"/>
              </a:rPr>
              <a:t>Early Intervention Program </a:t>
            </a:r>
            <a:r>
              <a:rPr lang="en-US" dirty="0">
                <a:latin typeface="Comic Sans MS" panose="030F0702030302020204" pitchFamily="66" charset="0"/>
              </a:rPr>
              <a:t>(EIP) that is designed to provide interventions for students who are at risk of not reaching or maintaining their academic grade level based on their performance on state or national assessments or performance measures in English Language Arts/Reading, Mathematics, or both in order to help them meet grade-level expectations within a short time period. </a:t>
            </a:r>
          </a:p>
          <a:p>
            <a:endParaRPr lang="en-US" dirty="0"/>
          </a:p>
        </p:txBody>
      </p:sp>
      <p:pic>
        <p:nvPicPr>
          <p:cNvPr id="1026" name="Picture 2" descr="Early Childhood Intervention is Key - Early Intervention Teacher - Magnet |  TeePublic">
            <a:extLst>
              <a:ext uri="{FF2B5EF4-FFF2-40B4-BE49-F238E27FC236}">
                <a16:creationId xmlns:a16="http://schemas.microsoft.com/office/drawing/2014/main" id="{7C8B1C91-8216-4A2E-BFEC-EA6DA70CBBC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036" t="15396" r="13006" b="16745"/>
          <a:stretch/>
        </p:blipFill>
        <p:spPr bwMode="auto">
          <a:xfrm>
            <a:off x="7172325" y="1962149"/>
            <a:ext cx="4339376"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316861"/>
      </p:ext>
    </p:extLst>
  </p:cSld>
  <p:clrMapOvr>
    <a:masterClrMapping/>
  </p:clrMapOvr>
  <mc:AlternateContent xmlns:mc="http://schemas.openxmlformats.org/markup-compatibility/2006" xmlns:p14="http://schemas.microsoft.com/office/powerpoint/2010/main">
    <mc:Choice Requires="p14">
      <p:transition spd="slow" p14:dur="2000" advClick="0" advTm="41000"/>
    </mc:Choice>
    <mc:Fallback xmlns="">
      <p:transition spd="slow" advClick="0" advTm="4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4562-8D00-4665-A721-2699F717A3B8}"/>
              </a:ext>
            </a:extLst>
          </p:cNvPr>
          <p:cNvSpPr>
            <a:spLocks noGrp="1"/>
          </p:cNvSpPr>
          <p:nvPr>
            <p:ph type="title"/>
          </p:nvPr>
        </p:nvSpPr>
        <p:spPr/>
        <p:txBody>
          <a:bodyPr/>
          <a:lstStyle/>
          <a:p>
            <a:pPr algn="ctr"/>
            <a:r>
              <a:rPr lang="en-US" b="1" dirty="0">
                <a:ln w="13462">
                  <a:solidFill>
                    <a:schemeClr val="bg1"/>
                  </a:solidFill>
                  <a:prstDash val="solid"/>
                </a:ln>
                <a:solidFill>
                  <a:schemeClr val="tx1">
                    <a:lumMod val="85000"/>
                    <a:lumOff val="15000"/>
                  </a:schemeClr>
                </a:solidFill>
                <a:effectLst>
                  <a:glow rad="127000">
                    <a:schemeClr val="bg1"/>
                  </a:glow>
                  <a:outerShdw dist="38100" dir="2700000" algn="bl" rotWithShape="0">
                    <a:schemeClr val="accent5"/>
                  </a:outerShdw>
                </a:effectLst>
                <a:latin typeface="Comic Sans MS" panose="030F0702030302020204" pitchFamily="66" charset="0"/>
              </a:rPr>
              <a:t>What is the purpose of EIP? </a:t>
            </a:r>
            <a:endParaRPr lang="en-US" b="1" dirty="0">
              <a:ln w="13462">
                <a:solidFill>
                  <a:schemeClr val="bg1"/>
                </a:solidFill>
                <a:prstDash val="solid"/>
              </a:ln>
              <a:solidFill>
                <a:schemeClr val="tx1">
                  <a:lumMod val="85000"/>
                  <a:lumOff val="15000"/>
                </a:schemeClr>
              </a:solidFill>
              <a:effectLst>
                <a:glow rad="127000">
                  <a:schemeClr val="accent1">
                    <a:lumMod val="50000"/>
                  </a:schemeClr>
                </a:glow>
                <a:outerShdw dist="38100" dir="2700000" algn="bl" rotWithShape="0">
                  <a:schemeClr val="accent5"/>
                </a:outerShdw>
              </a:effectLst>
              <a:latin typeface="Comic Sans MS" panose="030F0702030302020204" pitchFamily="66" charset="0"/>
            </a:endParaRPr>
          </a:p>
        </p:txBody>
      </p:sp>
      <p:sp>
        <p:nvSpPr>
          <p:cNvPr id="4" name="Content Placeholder 3">
            <a:extLst>
              <a:ext uri="{FF2B5EF4-FFF2-40B4-BE49-F238E27FC236}">
                <a16:creationId xmlns:a16="http://schemas.microsoft.com/office/drawing/2014/main" id="{1DC05531-8A4D-4881-9567-28FF093815F1}"/>
              </a:ext>
            </a:extLst>
          </p:cNvPr>
          <p:cNvSpPr>
            <a:spLocks noGrp="1"/>
          </p:cNvSpPr>
          <p:nvPr>
            <p:ph sz="half" idx="2"/>
          </p:nvPr>
        </p:nvSpPr>
        <p:spPr>
          <a:xfrm>
            <a:off x="6324600" y="2311400"/>
            <a:ext cx="5181600" cy="4351338"/>
          </a:xfrm>
        </p:spPr>
        <p:txBody>
          <a:bodyPr>
            <a:normAutofit lnSpcReduction="10000"/>
          </a:bodyPr>
          <a:lstStyle/>
          <a:p>
            <a:r>
              <a:rPr lang="en-US" dirty="0">
                <a:latin typeface="Comic Sans MS" panose="030F0702030302020204" pitchFamily="66" charset="0"/>
              </a:rPr>
              <a:t>The overall aim of the EIP program is to provide additional resources to help students who are performing below grade level to obtain the necessary academic skills in order to reach grade level performance in the shortest time possible.</a:t>
            </a:r>
          </a:p>
          <a:p>
            <a:pPr marL="0" indent="0">
              <a:buNone/>
            </a:pPr>
            <a:r>
              <a:rPr lang="en-US" dirty="0">
                <a:latin typeface="Comic Sans MS" panose="030F0702030302020204" pitchFamily="66" charset="0"/>
              </a:rPr>
              <a:t> </a:t>
            </a:r>
          </a:p>
          <a:p>
            <a:endParaRPr lang="en-US" dirty="0"/>
          </a:p>
        </p:txBody>
      </p:sp>
      <p:pic>
        <p:nvPicPr>
          <p:cNvPr id="2050" name="Picture 2" descr="Animated Extra Help GIF | Gfycat">
            <a:extLst>
              <a:ext uri="{FF2B5EF4-FFF2-40B4-BE49-F238E27FC236}">
                <a16:creationId xmlns:a16="http://schemas.microsoft.com/office/drawing/2014/main" id="{BF8891D4-70A9-4CEF-9E5F-720B64186534}"/>
              </a:ext>
            </a:extLst>
          </p:cNvPr>
          <p:cNvPicPr>
            <a:picLocks noGrp="1"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0899" y="1825625"/>
            <a:ext cx="4890721" cy="466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0310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FE500-8CF9-45E5-9B3F-B3DCAE152B37}"/>
              </a:ext>
            </a:extLst>
          </p:cNvPr>
          <p:cNvSpPr>
            <a:spLocks noGrp="1"/>
          </p:cNvSpPr>
          <p:nvPr>
            <p:ph type="title"/>
          </p:nvPr>
        </p:nvSpPr>
        <p:spPr>
          <a:xfrm>
            <a:off x="523875" y="660400"/>
            <a:ext cx="10515600" cy="1325563"/>
          </a:xfrm>
        </p:spPr>
        <p:txBody>
          <a:bodyPr>
            <a:noAutofit/>
          </a:bodyPr>
          <a:lstStyle/>
          <a:p>
            <a:pPr algn="ctr"/>
            <a:r>
              <a:rPr lang="en-US" sz="3200" b="1" dirty="0">
                <a:ln w="13462">
                  <a:solidFill>
                    <a:schemeClr val="bg1"/>
                  </a:solidFill>
                  <a:prstDash val="solid"/>
                </a:ln>
                <a:solidFill>
                  <a:schemeClr val="tx1">
                    <a:lumMod val="85000"/>
                    <a:lumOff val="15000"/>
                  </a:schemeClr>
                </a:solidFill>
                <a:effectLst>
                  <a:glow rad="127000">
                    <a:schemeClr val="accent1">
                      <a:lumMod val="50000"/>
                    </a:schemeClr>
                  </a:glow>
                  <a:outerShdw dist="38100" dir="2700000" algn="bl" rotWithShape="0">
                    <a:schemeClr val="accent5"/>
                  </a:outerShdw>
                </a:effectLst>
                <a:latin typeface="Comic Sans MS" panose="030F0702030302020204" pitchFamily="66" charset="0"/>
              </a:rPr>
              <a:t>What does EIP (Early Intervention Program) entails?</a:t>
            </a:r>
            <a:br>
              <a:rPr lang="en-US" sz="3200" b="1" dirty="0">
                <a:ln w="13462">
                  <a:solidFill>
                    <a:schemeClr val="bg1"/>
                  </a:solidFill>
                  <a:prstDash val="solid"/>
                </a:ln>
                <a:solidFill>
                  <a:schemeClr val="tx1">
                    <a:lumMod val="85000"/>
                    <a:lumOff val="15000"/>
                  </a:schemeClr>
                </a:solidFill>
                <a:effectLst>
                  <a:glow rad="127000">
                    <a:schemeClr val="accent1">
                      <a:lumMod val="50000"/>
                    </a:schemeClr>
                  </a:glow>
                  <a:outerShdw dist="38100" dir="2700000" algn="bl" rotWithShape="0">
                    <a:schemeClr val="accent5"/>
                  </a:outerShdw>
                </a:effectLst>
                <a:latin typeface="Comic Sans MS" panose="030F0702030302020204" pitchFamily="66" charset="0"/>
              </a:rPr>
            </a:br>
            <a:br>
              <a:rPr lang="en-US" sz="3200" dirty="0">
                <a:latin typeface="Comic Sans MS" panose="030F0702030302020204" pitchFamily="66" charset="0"/>
              </a:rPr>
            </a:br>
            <a:endParaRPr lang="en-US" sz="3200" dirty="0">
              <a:latin typeface="Comic Sans MS" panose="030F0702030302020204" pitchFamily="66" charset="0"/>
            </a:endParaRPr>
          </a:p>
        </p:txBody>
      </p:sp>
      <p:sp>
        <p:nvSpPr>
          <p:cNvPr id="5" name="Content Placeholder 4">
            <a:extLst>
              <a:ext uri="{FF2B5EF4-FFF2-40B4-BE49-F238E27FC236}">
                <a16:creationId xmlns:a16="http://schemas.microsoft.com/office/drawing/2014/main" id="{36094B3E-9567-46AD-94DB-F8089B16423B}"/>
              </a:ext>
            </a:extLst>
          </p:cNvPr>
          <p:cNvSpPr>
            <a:spLocks noGrp="1"/>
          </p:cNvSpPr>
          <p:nvPr>
            <p:ph sz="half" idx="1"/>
          </p:nvPr>
        </p:nvSpPr>
        <p:spPr>
          <a:xfrm>
            <a:off x="752475" y="2506662"/>
            <a:ext cx="5181600" cy="4351338"/>
          </a:xfrm>
        </p:spPr>
        <p:txBody>
          <a:bodyPr>
            <a:normAutofit/>
          </a:bodyPr>
          <a:lstStyle/>
          <a:p>
            <a:r>
              <a:rPr lang="en-US" sz="2400" dirty="0">
                <a:latin typeface="Comic Sans MS" panose="030F0702030302020204" pitchFamily="66" charset="0"/>
              </a:rPr>
              <a:t>Early Intervention programming must involve targeted, evidence-based interventions, frequent progress monitoring, and clear entrance and exit criteria based on grade level performance. It is not the intent of the program for students to be assigned to EIP on a continuing or permanent basis. ​</a:t>
            </a:r>
          </a:p>
        </p:txBody>
      </p:sp>
      <p:pic>
        <p:nvPicPr>
          <p:cNvPr id="3074" name="Picture 2" descr="Target Sales Achieved GIF | GIFDB.com">
            <a:extLst>
              <a:ext uri="{FF2B5EF4-FFF2-40B4-BE49-F238E27FC236}">
                <a16:creationId xmlns:a16="http://schemas.microsoft.com/office/drawing/2014/main" id="{321DC272-0A5F-4589-9BD8-72D5D90AB64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475581"/>
            <a:ext cx="4916614" cy="487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545091"/>
      </p:ext>
    </p:extLst>
  </p:cSld>
  <p:clrMapOvr>
    <a:masterClrMapping/>
  </p:clrMapOvr>
  <mc:AlternateContent xmlns:mc="http://schemas.openxmlformats.org/markup-compatibility/2006" xmlns:p14="http://schemas.microsoft.com/office/powerpoint/2010/main">
    <mc:Choice Requires="p14">
      <p:transition spd="slow" p14:dur="2000" advClick="0" advTm="42000"/>
    </mc:Choice>
    <mc:Fallback xmlns="">
      <p:transition spd="slow" advClick="0" advTm="4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1C0C-4B78-4181-B9A6-386B559F31E7}"/>
              </a:ext>
            </a:extLst>
          </p:cNvPr>
          <p:cNvSpPr>
            <a:spLocks noGrp="1"/>
          </p:cNvSpPr>
          <p:nvPr>
            <p:ph type="title"/>
          </p:nvPr>
        </p:nvSpPr>
        <p:spPr>
          <a:xfrm>
            <a:off x="657225" y="223874"/>
            <a:ext cx="11029950" cy="1325563"/>
          </a:xfrm>
        </p:spPr>
        <p:txBody>
          <a:bodyPr>
            <a:normAutofit/>
          </a:bodyPr>
          <a:lstStyle/>
          <a:p>
            <a:pPr algn="ctr"/>
            <a:r>
              <a:rPr lang="en-US" sz="4000" b="1" dirty="0">
                <a:ln w="13462">
                  <a:solidFill>
                    <a:schemeClr val="bg1"/>
                  </a:solidFill>
                  <a:prstDash val="solid"/>
                </a:ln>
                <a:solidFill>
                  <a:schemeClr val="tx1">
                    <a:lumMod val="85000"/>
                    <a:lumOff val="15000"/>
                  </a:schemeClr>
                </a:solidFill>
                <a:effectLst>
                  <a:glow rad="127000">
                    <a:srgbClr val="FF0000"/>
                  </a:glow>
                  <a:outerShdw dist="38100" dir="2700000" algn="bl" rotWithShape="0">
                    <a:schemeClr val="accent5"/>
                  </a:outerShdw>
                </a:effectLst>
                <a:latin typeface="Comic Sans MS" panose="030F0702030302020204" pitchFamily="66" charset="0"/>
              </a:rPr>
              <a:t>What type of a teacher is an EIP teacher?</a:t>
            </a:r>
            <a:r>
              <a:rPr lang="en-US" sz="4000" b="1" dirty="0">
                <a:ln w="13462">
                  <a:solidFill>
                    <a:schemeClr val="bg1"/>
                  </a:solidFill>
                  <a:prstDash val="solid"/>
                </a:ln>
                <a:solidFill>
                  <a:schemeClr val="tx1">
                    <a:lumMod val="85000"/>
                    <a:lumOff val="15000"/>
                  </a:schemeClr>
                </a:solidFill>
                <a:effectLst>
                  <a:glow rad="127000">
                    <a:schemeClr val="bg1"/>
                  </a:glow>
                  <a:outerShdw dist="38100" dir="2700000" algn="bl" rotWithShape="0">
                    <a:schemeClr val="accent5"/>
                  </a:outerShdw>
                </a:effectLst>
                <a:latin typeface="Comic Sans MS" panose="030F0702030302020204" pitchFamily="66" charset="0"/>
              </a:rPr>
              <a:t> </a:t>
            </a:r>
            <a:endParaRPr lang="en-US" sz="4000" b="1" dirty="0">
              <a:ln w="13462">
                <a:solidFill>
                  <a:schemeClr val="bg1"/>
                </a:solidFill>
                <a:prstDash val="solid"/>
              </a:ln>
              <a:solidFill>
                <a:schemeClr val="tx1">
                  <a:lumMod val="85000"/>
                  <a:lumOff val="15000"/>
                </a:schemeClr>
              </a:solidFill>
              <a:effectLst>
                <a:glow rad="127000">
                  <a:schemeClr val="accent1">
                    <a:lumMod val="50000"/>
                  </a:schemeClr>
                </a:glow>
                <a:outerShdw dist="38100" dir="2700000" algn="bl" rotWithShape="0">
                  <a:schemeClr val="accent5"/>
                </a:outerShdw>
              </a:effectLst>
              <a:latin typeface="Comic Sans MS" panose="030F0702030302020204" pitchFamily="66" charset="0"/>
            </a:endParaRPr>
          </a:p>
        </p:txBody>
      </p:sp>
      <p:sp>
        <p:nvSpPr>
          <p:cNvPr id="4" name="Content Placeholder 3">
            <a:extLst>
              <a:ext uri="{FF2B5EF4-FFF2-40B4-BE49-F238E27FC236}">
                <a16:creationId xmlns:a16="http://schemas.microsoft.com/office/drawing/2014/main" id="{DAEB60B2-BAAC-474B-8CFC-1FA3E82BC282}"/>
              </a:ext>
            </a:extLst>
          </p:cNvPr>
          <p:cNvSpPr>
            <a:spLocks noGrp="1"/>
          </p:cNvSpPr>
          <p:nvPr>
            <p:ph sz="half" idx="2"/>
          </p:nvPr>
        </p:nvSpPr>
        <p:spPr>
          <a:xfrm>
            <a:off x="6481763" y="2139950"/>
            <a:ext cx="5181600" cy="4351338"/>
          </a:xfrm>
        </p:spPr>
        <p:txBody>
          <a:bodyPr/>
          <a:lstStyle/>
          <a:p>
            <a:r>
              <a:rPr lang="en-US" dirty="0">
                <a:latin typeface="Comic Sans MS" panose="030F0702030302020204" pitchFamily="66" charset="0"/>
              </a:rPr>
              <a:t>EIP teachers are certified teachers who specialize in using strategies to help meet students’ needs where gaps exist in the areas of Language Arts and Mathematics.</a:t>
            </a:r>
          </a:p>
          <a:p>
            <a:endParaRPr lang="en-US" dirty="0"/>
          </a:p>
        </p:txBody>
      </p:sp>
      <p:pic>
        <p:nvPicPr>
          <p:cNvPr id="4098" name="Picture 2" descr="Lucky to Teach in Charm City | The Marquette Educator">
            <a:extLst>
              <a:ext uri="{FF2B5EF4-FFF2-40B4-BE49-F238E27FC236}">
                <a16:creationId xmlns:a16="http://schemas.microsoft.com/office/drawing/2014/main" id="{504420B6-DCED-47A2-B754-8F3C7DBD1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647825"/>
            <a:ext cx="3452813" cy="30552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op Easy Teacher Stickers for Android &amp; iOS | Gfycat">
            <a:extLst>
              <a:ext uri="{FF2B5EF4-FFF2-40B4-BE49-F238E27FC236}">
                <a16:creationId xmlns:a16="http://schemas.microsoft.com/office/drawing/2014/main" id="{7A2D1F60-9986-4648-AC44-BCEC35DED6D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1467360"/>
            <a:ext cx="3619499" cy="516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93336"/>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A1AB-5BC3-4D80-8FDC-94506A17C32E}"/>
              </a:ext>
            </a:extLst>
          </p:cNvPr>
          <p:cNvSpPr>
            <a:spLocks noGrp="1"/>
          </p:cNvSpPr>
          <p:nvPr>
            <p:ph type="title"/>
          </p:nvPr>
        </p:nvSpPr>
        <p:spPr>
          <a:xfrm>
            <a:off x="1114425" y="1837532"/>
            <a:ext cx="10515600" cy="1325563"/>
          </a:xfrm>
        </p:spPr>
        <p:txBody>
          <a:bodyPr>
            <a:normAutofit fontScale="90000"/>
          </a:bodyPr>
          <a:lstStyle/>
          <a:p>
            <a:pPr algn="ctr"/>
            <a:r>
              <a:rPr lang="en-US" b="1" dirty="0">
                <a:ln w="13462">
                  <a:solidFill>
                    <a:schemeClr val="bg1"/>
                  </a:solidFill>
                  <a:prstDash val="solid"/>
                </a:ln>
                <a:solidFill>
                  <a:schemeClr val="tx1">
                    <a:lumMod val="85000"/>
                    <a:lumOff val="15000"/>
                  </a:schemeClr>
                </a:solidFill>
                <a:effectLst>
                  <a:glow rad="127000">
                    <a:srgbClr val="0066FF"/>
                  </a:glow>
                  <a:outerShdw dist="38100" dir="2700000" algn="bl" rotWithShape="0">
                    <a:schemeClr val="accent5"/>
                  </a:outerShdw>
                </a:effectLst>
                <a:latin typeface="Comic Sans MS" panose="030F0702030302020204" pitchFamily="66" charset="0"/>
              </a:rPr>
              <a:t>How will I know if my child qualifies for EIP?  </a:t>
            </a:r>
            <a:br>
              <a:rPr lang="en-US" b="1" dirty="0">
                <a:ln w="13462">
                  <a:solidFill>
                    <a:schemeClr val="bg1"/>
                  </a:solidFill>
                  <a:prstDash val="solid"/>
                </a:ln>
                <a:solidFill>
                  <a:schemeClr val="tx1">
                    <a:lumMod val="85000"/>
                    <a:lumOff val="15000"/>
                  </a:schemeClr>
                </a:solidFill>
                <a:effectLst>
                  <a:glow rad="127000">
                    <a:schemeClr val="accent1">
                      <a:lumMod val="50000"/>
                    </a:schemeClr>
                  </a:glow>
                  <a:outerShdw dist="38100" dir="2700000" algn="bl" rotWithShape="0">
                    <a:schemeClr val="accent5"/>
                  </a:outerShdw>
                </a:effectLst>
                <a:latin typeface="Comic Sans MS" panose="030F0702030302020204" pitchFamily="66" charset="0"/>
              </a:rPr>
            </a:br>
            <a:br>
              <a:rPr lang="en-US" b="1" dirty="0">
                <a:latin typeface="Comic Sans MS" panose="030F0702030302020204" pitchFamily="66" charset="0"/>
              </a:rPr>
            </a:br>
            <a:br>
              <a:rPr lang="en-US" dirty="0">
                <a:latin typeface="Comic Sans MS" panose="030F0702030302020204" pitchFamily="66" charset="0"/>
              </a:rPr>
            </a:br>
            <a:endParaRPr 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D95332D4-6A72-4E7D-98B2-1EFF1686C427}"/>
              </a:ext>
            </a:extLst>
          </p:cNvPr>
          <p:cNvSpPr>
            <a:spLocks noGrp="1"/>
          </p:cNvSpPr>
          <p:nvPr>
            <p:ph sz="half" idx="1"/>
          </p:nvPr>
        </p:nvSpPr>
        <p:spPr/>
        <p:txBody>
          <a:bodyPr>
            <a:normAutofit lnSpcReduction="10000"/>
          </a:bodyPr>
          <a:lstStyle/>
          <a:p>
            <a:pPr marL="0" indent="0">
              <a:buNone/>
            </a:pPr>
            <a:r>
              <a:rPr lang="en-US" dirty="0"/>
              <a:t> </a:t>
            </a:r>
          </a:p>
          <a:p>
            <a:r>
              <a:rPr lang="en-US" dirty="0">
                <a:latin typeface="Comic Sans MS" panose="030F0702030302020204" pitchFamily="66" charset="0"/>
              </a:rPr>
              <a:t>One of the many components of the EIP program is parental involvement.  Students who qualify as EIP will receive a letter home. Parents should read the letter, sign, and return it to school indicating that they are aware of their child's EIP status.  </a:t>
            </a:r>
          </a:p>
          <a:p>
            <a:endParaRPr lang="en-US" dirty="0"/>
          </a:p>
        </p:txBody>
      </p:sp>
      <p:pic>
        <p:nvPicPr>
          <p:cNvPr id="5122" name="Picture 2" descr="animated teacher student gif - Clip Art Library">
            <a:extLst>
              <a:ext uri="{FF2B5EF4-FFF2-40B4-BE49-F238E27FC236}">
                <a16:creationId xmlns:a16="http://schemas.microsoft.com/office/drawing/2014/main" id="{65C4AA9D-A377-4647-AA1E-8A6FF36C9FC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48700" y="4348163"/>
            <a:ext cx="333375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IF – carolynnyoe blog">
            <a:extLst>
              <a:ext uri="{FF2B5EF4-FFF2-40B4-BE49-F238E27FC236}">
                <a16:creationId xmlns:a16="http://schemas.microsoft.com/office/drawing/2014/main" id="{B30F364E-9C2D-4E64-9F01-FF3C1EB772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20557" y="3844132"/>
            <a:ext cx="3013868" cy="301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713055"/>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spd="slow" advClick="0" advTm="4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739A-7A38-4FC7-94EE-E4F0AFB4303F}"/>
              </a:ext>
            </a:extLst>
          </p:cNvPr>
          <p:cNvSpPr>
            <a:spLocks noGrp="1"/>
          </p:cNvSpPr>
          <p:nvPr>
            <p:ph type="title"/>
          </p:nvPr>
        </p:nvSpPr>
        <p:spPr/>
        <p:txBody>
          <a:bodyPr/>
          <a:lstStyle/>
          <a:p>
            <a:pPr algn="ctr"/>
            <a:r>
              <a:rPr lang="en-US" b="1" dirty="0">
                <a:latin typeface="Comic Sans MS" panose="030F0702030302020204" pitchFamily="66" charset="0"/>
              </a:rPr>
              <a:t>EIP is </a:t>
            </a:r>
            <a:r>
              <a:rPr lang="en-US" b="1" u="sng" dirty="0">
                <a:solidFill>
                  <a:srgbClr val="FF0000"/>
                </a:solidFill>
                <a:latin typeface="Comic Sans MS" panose="030F0702030302020204" pitchFamily="66" charset="0"/>
              </a:rPr>
              <a:t>NOT</a:t>
            </a:r>
            <a:r>
              <a:rPr lang="en-US" b="1" dirty="0">
                <a:latin typeface="Comic Sans MS" panose="030F0702030302020204" pitchFamily="66" charset="0"/>
              </a:rPr>
              <a:t> Special Education.</a:t>
            </a:r>
            <a:br>
              <a:rPr lang="en-US" dirty="0">
                <a:latin typeface="Comic Sans MS" panose="030F0702030302020204" pitchFamily="66" charset="0"/>
              </a:rPr>
            </a:br>
            <a:endParaRPr lang="en-US" dirty="0">
              <a:latin typeface="Comic Sans MS" panose="030F0702030302020204" pitchFamily="66" charset="0"/>
            </a:endParaRPr>
          </a:p>
        </p:txBody>
      </p:sp>
      <p:sp>
        <p:nvSpPr>
          <p:cNvPr id="5" name="Content Placeholder 4">
            <a:extLst>
              <a:ext uri="{FF2B5EF4-FFF2-40B4-BE49-F238E27FC236}">
                <a16:creationId xmlns:a16="http://schemas.microsoft.com/office/drawing/2014/main" id="{7EA9C49F-62D0-4666-9A55-2CB78919E521}"/>
              </a:ext>
            </a:extLst>
          </p:cNvPr>
          <p:cNvSpPr>
            <a:spLocks noGrp="1"/>
          </p:cNvSpPr>
          <p:nvPr>
            <p:ph idx="1"/>
          </p:nvPr>
        </p:nvSpPr>
        <p:spPr>
          <a:xfrm>
            <a:off x="2228850" y="1986082"/>
            <a:ext cx="7981950" cy="4351338"/>
          </a:xfrm>
        </p:spPr>
        <p:txBody>
          <a:bodyPr/>
          <a:lstStyle/>
          <a:p>
            <a:r>
              <a:rPr lang="en-US" dirty="0">
                <a:latin typeface="Comic Sans MS" panose="030F0702030302020204" pitchFamily="66" charset="0"/>
              </a:rPr>
              <a:t>It is in addition to regular instruction in the classroom.  It does NOT take the place of regular classroom instruction. EIP is “extra help,” like a band-aid. Students have many successful skills, but a few ‘holes’ here and there that need to be filled. Our role is to make them ‘whole.’ Everyone’s ‘holes’ or gaps are different sizes and different places. </a:t>
            </a:r>
          </a:p>
          <a:p>
            <a:endParaRPr lang="en-US" dirty="0"/>
          </a:p>
        </p:txBody>
      </p:sp>
      <p:pic>
        <p:nvPicPr>
          <p:cNvPr id="10242" name="Picture 2" descr="no sign cartoon transparent - Clip Art Library">
            <a:extLst>
              <a:ext uri="{FF2B5EF4-FFF2-40B4-BE49-F238E27FC236}">
                <a16:creationId xmlns:a16="http://schemas.microsoft.com/office/drawing/2014/main" id="{954BA4E8-1D9D-4870-8182-2AF34F412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4963" y="0"/>
            <a:ext cx="1500186" cy="17779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o sign cartoon transparent - Clip Art Library">
            <a:extLst>
              <a:ext uri="{FF2B5EF4-FFF2-40B4-BE49-F238E27FC236}">
                <a16:creationId xmlns:a16="http://schemas.microsoft.com/office/drawing/2014/main" id="{8EDD5F9F-CBF7-4AA3-A6B7-9570D9497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6" y="0"/>
            <a:ext cx="1431926" cy="1697098"/>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DC90B51D-3426-46E1-B1B4-644B69D783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01374" y="1827988"/>
            <a:ext cx="487363" cy="487363"/>
          </a:xfrm>
          <a:prstGeom prst="rect">
            <a:avLst/>
          </a:prstGeom>
        </p:spPr>
      </p:pic>
    </p:spTree>
    <p:extLst>
      <p:ext uri="{BB962C8B-B14F-4D97-AF65-F5344CB8AC3E}">
        <p14:creationId xmlns:p14="http://schemas.microsoft.com/office/powerpoint/2010/main" val="2266825790"/>
      </p:ext>
    </p:extLst>
  </p:cSld>
  <p:clrMapOvr>
    <a:masterClrMapping/>
  </p:clrMapOvr>
  <mc:AlternateContent xmlns:mc="http://schemas.openxmlformats.org/markup-compatibility/2006" xmlns:p14="http://schemas.microsoft.com/office/powerpoint/2010/main">
    <mc:Choice Requires="p14">
      <p:transition spd="slow" p14:dur="2000" advClick="0" advTm="50000"/>
    </mc:Choice>
    <mc:Fallback xmlns="">
      <p:transition spd="slow" advClick="0" advTm="5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FCFA-376D-4492-A0DC-83FE0C83A149}"/>
              </a:ext>
            </a:extLst>
          </p:cNvPr>
          <p:cNvSpPr>
            <a:spLocks noGrp="1"/>
          </p:cNvSpPr>
          <p:nvPr>
            <p:ph type="title"/>
          </p:nvPr>
        </p:nvSpPr>
        <p:spPr/>
        <p:txBody>
          <a:bodyPr>
            <a:normAutofit/>
          </a:bodyPr>
          <a:lstStyle/>
          <a:p>
            <a:pPr algn="ctr"/>
            <a:r>
              <a:rPr lang="en-US" sz="5400" dirty="0">
                <a:effectLst>
                  <a:glow rad="127000">
                    <a:srgbClr val="FF0000"/>
                  </a:glow>
                </a:effectLst>
                <a:latin typeface="Comic Sans MS" panose="030F0702030302020204" pitchFamily="66" charset="0"/>
              </a:rPr>
              <a:t>Contact Me</a:t>
            </a:r>
          </a:p>
        </p:txBody>
      </p:sp>
      <p:sp>
        <p:nvSpPr>
          <p:cNvPr id="3" name="Content Placeholder 2">
            <a:extLst>
              <a:ext uri="{FF2B5EF4-FFF2-40B4-BE49-F238E27FC236}">
                <a16:creationId xmlns:a16="http://schemas.microsoft.com/office/drawing/2014/main" id="{A1AD4AD3-B819-4B13-8330-74C56614A940}"/>
              </a:ext>
            </a:extLst>
          </p:cNvPr>
          <p:cNvSpPr>
            <a:spLocks noGrp="1"/>
          </p:cNvSpPr>
          <p:nvPr>
            <p:ph idx="1"/>
          </p:nvPr>
        </p:nvSpPr>
        <p:spPr/>
        <p:txBody>
          <a:bodyPr>
            <a:normAutofit/>
          </a:bodyPr>
          <a:lstStyle/>
          <a:p>
            <a:pPr marL="0" indent="0">
              <a:buNone/>
            </a:pPr>
            <a:r>
              <a:rPr lang="en-US" sz="3600" dirty="0">
                <a:latin typeface="Comic Sans MS" panose="030F0702030302020204" pitchFamily="66" charset="0"/>
              </a:rPr>
              <a:t>If you have any question, please feel free to contact me @ </a:t>
            </a:r>
            <a:r>
              <a:rPr lang="en-US" sz="3600" dirty="0">
                <a:solidFill>
                  <a:schemeClr val="accent1"/>
                </a:solidFill>
                <a:latin typeface="Comic Sans MS" panose="030F0702030302020204" pitchFamily="66" charset="0"/>
              </a:rPr>
              <a:t>campma</a:t>
            </a:r>
            <a:r>
              <a:rPr lang="en-US" sz="3600" dirty="0">
                <a:latin typeface="Comic Sans MS" panose="030F0702030302020204" pitchFamily="66" charset="0"/>
                <a:hlinkClick r:id="rId2"/>
              </a:rPr>
              <a:t>@boe.richmond.k12.ga.us</a:t>
            </a:r>
            <a:r>
              <a:rPr lang="en-US" sz="3600" dirty="0">
                <a:latin typeface="Comic Sans MS" panose="030F0702030302020204" pitchFamily="66" charset="0"/>
              </a:rPr>
              <a:t>. </a:t>
            </a:r>
          </a:p>
        </p:txBody>
      </p:sp>
      <p:pic>
        <p:nvPicPr>
          <p:cNvPr id="9218" name="Picture 2" descr="Location | Hillcrest Inn">
            <a:extLst>
              <a:ext uri="{FF2B5EF4-FFF2-40B4-BE49-F238E27FC236}">
                <a16:creationId xmlns:a16="http://schemas.microsoft.com/office/drawing/2014/main" id="{9AD4BE82-3803-47A8-A237-4D61310B7C9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4219575"/>
            <a:ext cx="9334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507482"/>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spd="slow" advClick="0" advTm="4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3F91314E237741B30DABFE073300AC" ma:contentTypeVersion="13" ma:contentTypeDescription="Create a new document." ma:contentTypeScope="" ma:versionID="b51f30830139132a38e39bd543ac2397">
  <xsd:schema xmlns:xsd="http://www.w3.org/2001/XMLSchema" xmlns:xs="http://www.w3.org/2001/XMLSchema" xmlns:p="http://schemas.microsoft.com/office/2006/metadata/properties" xmlns:ns3="f998a6a7-84d9-4a26-a0b5-9cad52bdb84c" xmlns:ns4="8db9b210-4ceb-41a2-ab40-1404554655ba" targetNamespace="http://schemas.microsoft.com/office/2006/metadata/properties" ma:root="true" ma:fieldsID="b19740aad4caef2c293f179595d59ca7" ns3:_="" ns4:_="">
    <xsd:import namespace="f998a6a7-84d9-4a26-a0b5-9cad52bdb84c"/>
    <xsd:import namespace="8db9b210-4ceb-41a2-ab40-1404554655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8a6a7-84d9-4a26-a0b5-9cad52bdb84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b9b210-4ceb-41a2-ab40-1404554655b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998a6a7-84d9-4a26-a0b5-9cad52bdb84c" xsi:nil="true"/>
  </documentManagement>
</p:properties>
</file>

<file path=customXml/itemProps1.xml><?xml version="1.0" encoding="utf-8"?>
<ds:datastoreItem xmlns:ds="http://schemas.openxmlformats.org/officeDocument/2006/customXml" ds:itemID="{3550B748-1948-4FBB-A7AA-EC95C30DE253}">
  <ds:schemaRefs>
    <ds:schemaRef ds:uri="http://schemas.microsoft.com/sharepoint/v3/contenttype/forms"/>
  </ds:schemaRefs>
</ds:datastoreItem>
</file>

<file path=customXml/itemProps2.xml><?xml version="1.0" encoding="utf-8"?>
<ds:datastoreItem xmlns:ds="http://schemas.openxmlformats.org/officeDocument/2006/customXml" ds:itemID="{AEE952B1-AB5A-4C0E-ABA9-CA7EDB43C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98a6a7-84d9-4a26-a0b5-9cad52bdb84c"/>
    <ds:schemaRef ds:uri="8db9b210-4ceb-41a2-ab40-140455465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BF1CF5-209A-4C3A-8C4A-AACB3FAB6E95}">
  <ds:schemaRefs>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 ds:uri="http://schemas.microsoft.com/office/2006/documentManagement/types"/>
    <ds:schemaRef ds:uri="f998a6a7-84d9-4a26-a0b5-9cad52bdb84c"/>
    <ds:schemaRef ds:uri="8db9b210-4ceb-41a2-ab40-1404554655ba"/>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557</TotalTime>
  <Words>468</Words>
  <Application>Microsoft Office PowerPoint</Application>
  <PresentationFormat>Widescreen</PresentationFormat>
  <Paragraphs>21</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PowerPoint Presentation</vt:lpstr>
      <vt:lpstr>Introduction   </vt:lpstr>
      <vt:lpstr>What is EIP?</vt:lpstr>
      <vt:lpstr>What is the purpose of EIP? </vt:lpstr>
      <vt:lpstr>What does EIP (Early Intervention Program) entails?  </vt:lpstr>
      <vt:lpstr>What type of a teacher is an EIP teacher? </vt:lpstr>
      <vt:lpstr>How will I know if my child qualifies for EIP?     </vt:lpstr>
      <vt:lpstr>EIP is NOT Special Education. </vt:lpstr>
      <vt:lpstr>Contact 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Stokeling, Tameika</dc:creator>
  <cp:lastModifiedBy>Camp, Mary</cp:lastModifiedBy>
  <cp:revision>25</cp:revision>
  <dcterms:created xsi:type="dcterms:W3CDTF">2023-08-02T13:39:38Z</dcterms:created>
  <dcterms:modified xsi:type="dcterms:W3CDTF">2023-08-10T18:54:56Z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0x010100263F91314E237741B30DABFE073300AC</vt:lpwstr>
  </property>
</Properties>
</file>